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anose="03010101010201010101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4D5C4-7BD9-4D9D-8EAA-8EE1E3D41861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A07B7-6958-4421-A27D-2DEE11312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6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A07B7-6958-4421-A27D-2DEE113126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C9C1E3-A8E5-4EF5-ACBF-246B799AC82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C0CD-E0D7-4CFF-A9D5-5FA2DDB7B9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21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BDC5-F65D-44EF-A46A-EF88F6AD21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81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76C7-7E34-4111-A2B0-405131B30B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11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BC55-1DE4-4DD8-BF1C-B7CC7B6DC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6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0C0F-10D8-43A4-9C8E-D545994278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0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72B3-0978-4B55-BC4E-AF1983FB3F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65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0AF5-0A18-4961-9F7E-0E25378AE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91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00421-45CF-4EEB-A107-C3DDE26BD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1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50828-69B9-4E45-8577-6B231D6F9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219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85A5-5C49-4297-B887-AF1F4C5A65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51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5D16888-25AB-4398-9AE1-210BB9DCDA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4494" y="-56366"/>
            <a:ext cx="81375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dirty="0"/>
              <a:t>Народные движения  первой четверти </a:t>
            </a:r>
            <a:r>
              <a:rPr lang="en-US" altLang="ru-RU" sz="4800" dirty="0"/>
              <a:t>XVIII</a:t>
            </a:r>
            <a:r>
              <a:rPr lang="ru-RU" altLang="ru-RU" sz="4800" dirty="0"/>
              <a:t> века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35375" y="40052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400" u="sng" dirty="0">
              <a:latin typeface="Baskerville Old Face" panose="02020602080505020303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116013" y="333375"/>
            <a:ext cx="7416800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ru-RU" altLang="ru-RU" sz="2000" dirty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06822" y="5056188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9" y="1694568"/>
            <a:ext cx="5295734" cy="367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822847"/>
            <a:ext cx="3697215" cy="19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193" y="1595300"/>
            <a:ext cx="24669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Причины народных восстаний: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495800"/>
          </a:xfrm>
        </p:spPr>
        <p:txBody>
          <a:bodyPr/>
          <a:lstStyle/>
          <a:p>
            <a:r>
              <a:rPr lang="ru-RU" altLang="ru-RU" dirty="0"/>
              <a:t>Высокие налоги и введение новых повинностей;</a:t>
            </a:r>
          </a:p>
          <a:p>
            <a:r>
              <a:rPr lang="ru-RU" altLang="ru-RU" dirty="0"/>
              <a:t>Рекрутские наборы в войско;</a:t>
            </a:r>
          </a:p>
          <a:p>
            <a:r>
              <a:rPr lang="ru-RU" altLang="ru-RU" dirty="0"/>
              <a:t>Введением европейских обычаев и порядков;</a:t>
            </a:r>
          </a:p>
          <a:p>
            <a:r>
              <a:rPr lang="ru-RU" altLang="ru-RU" dirty="0"/>
              <a:t>Преследования старообрядцев.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7651"/>
            <a:ext cx="8229600" cy="1143000"/>
          </a:xfrm>
        </p:spPr>
        <p:txBody>
          <a:bodyPr/>
          <a:lstStyle/>
          <a:p>
            <a:r>
              <a:rPr lang="ru-RU" altLang="ru-RU" sz="4000" dirty="0" smtClean="0">
                <a:latin typeface="Baskerville Old Face" panose="02020602080505020303" pitchFamily="18" charset="0"/>
              </a:rPr>
              <a:t>1705-06 гг. - Астраханское </a:t>
            </a:r>
            <a:r>
              <a:rPr lang="ru-RU" altLang="ru-RU" sz="4000" dirty="0">
                <a:latin typeface="Baskerville Old Face" panose="02020602080505020303" pitchFamily="18" charset="0"/>
              </a:rPr>
              <a:t>восстание</a:t>
            </a:r>
          </a:p>
        </p:txBody>
      </p:sp>
      <p:pic>
        <p:nvPicPr>
          <p:cNvPr id="75780" name="Picture 4" descr="BE5D7F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96" y="1330539"/>
            <a:ext cx="5472286" cy="51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5536" y="1223168"/>
            <a:ext cx="324036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latin typeface="Tahoma" panose="020B0604030504040204" pitchFamily="34" charset="0"/>
              </a:rPr>
              <a:t>Астрахань – центр торговли с Востоком, центр рыболовства.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latin typeface="Tahoma" panose="020B0604030504040204" pitchFamily="34" charset="0"/>
              </a:rPr>
              <a:t>Многонациональный состав населения.</a:t>
            </a:r>
          </a:p>
          <a:p>
            <a:pPr>
              <a:spcBef>
                <a:spcPct val="50000"/>
              </a:spcBef>
            </a:pPr>
            <a:r>
              <a:rPr lang="ru-RU" altLang="ru-RU" sz="2000" dirty="0" smtClean="0">
                <a:latin typeface="Tahoma" panose="020B0604030504040204" pitchFamily="34" charset="0"/>
              </a:rPr>
              <a:t>Главная </a:t>
            </a:r>
            <a:r>
              <a:rPr lang="ru-RU" altLang="ru-RU" sz="2000" dirty="0">
                <a:latin typeface="Tahoma" panose="020B0604030504040204" pitchFamily="34" charset="0"/>
              </a:rPr>
              <a:t>движущая сила восстания – </a:t>
            </a:r>
            <a:r>
              <a:rPr lang="ru-RU" altLang="ru-RU" sz="2800" b="1" dirty="0"/>
              <a:t>стрельцы.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Arial Unicode MS" panose="020B0604020202020204" pitchFamily="34" charset="-128"/>
              </a:rPr>
              <a:t>Поход восставших на 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Arial Unicode MS" panose="020B0604020202020204" pitchFamily="34" charset="-128"/>
              </a:rPr>
              <a:t>г. Царицын.</a:t>
            </a:r>
          </a:p>
          <a:p>
            <a:pPr>
              <a:spcBef>
                <a:spcPct val="50000"/>
              </a:spcBef>
            </a:pPr>
            <a:r>
              <a:rPr lang="ru-RU" altLang="ru-RU" sz="2000" b="1" dirty="0">
                <a:latin typeface="Arial Unicode MS" panose="020B0604020202020204" pitchFamily="34" charset="-128"/>
              </a:rPr>
              <a:t>1706 г</a:t>
            </a:r>
            <a:r>
              <a:rPr lang="ru-RU" altLang="ru-RU" sz="2000" dirty="0">
                <a:latin typeface="Arial Unicode MS" panose="020B0604020202020204" pitchFamily="34" charset="-128"/>
              </a:rPr>
              <a:t>.-  разгром армии восставших регулярной армией во главе с фельдмаршалом </a:t>
            </a:r>
            <a:r>
              <a:rPr lang="ru-RU" altLang="ru-RU" sz="2000" dirty="0" err="1">
                <a:latin typeface="Arial Unicode MS" panose="020B0604020202020204" pitchFamily="34" charset="-128"/>
              </a:rPr>
              <a:t>Б.П.Шереметевым</a:t>
            </a:r>
            <a:endParaRPr lang="ru-RU" altLang="ru-RU" sz="2000" dirty="0">
              <a:latin typeface="Arial Unicode MS" panose="020B0604020202020204" pitchFamily="34" charset="-128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 rot="12580003">
            <a:off x="6766817" y="5159317"/>
            <a:ext cx="6477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48" y="125413"/>
            <a:ext cx="8651304" cy="1143000"/>
          </a:xfrm>
        </p:spPr>
        <p:txBody>
          <a:bodyPr/>
          <a:lstStyle/>
          <a:p>
            <a:r>
              <a:rPr lang="ru-RU" altLang="ru-RU" sz="4000" dirty="0" smtClean="0">
                <a:latin typeface="Baskerville Old Face" panose="02020602080505020303" pitchFamily="18" charset="0"/>
              </a:rPr>
              <a:t>1707-09гг. - Восстание Кондратия Булавина</a:t>
            </a:r>
            <a:endParaRPr lang="ru-RU" altLang="ru-RU" sz="4000" dirty="0"/>
          </a:p>
        </p:txBody>
      </p:sp>
      <p:pic>
        <p:nvPicPr>
          <p:cNvPr id="79876" name="Picture 4" descr="43FB3B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779" b="1779"/>
          <a:stretch>
            <a:fillRect/>
          </a:stretch>
        </p:blipFill>
        <p:spPr bwMode="auto">
          <a:xfrm>
            <a:off x="4572000" y="1557338"/>
            <a:ext cx="4249738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643438" y="5805488"/>
            <a:ext cx="424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/>
              <a:t>Казаки. </a:t>
            </a:r>
            <a:r>
              <a:rPr lang="ru-RU" altLang="ru-RU" sz="2000" dirty="0"/>
              <a:t>Гравюра</a:t>
            </a:r>
            <a:endParaRPr lang="ru-RU" altLang="ru-RU" sz="2400" dirty="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84621" y="1426371"/>
            <a:ext cx="4320728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</a:rPr>
              <a:t>Попытки ограничить казачье самоуправление, принудительное использование казаков на строительстве флота и крепостных укреплений – вызвали массовое восстание под руководством К. Булавина.</a:t>
            </a:r>
          </a:p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</a:rPr>
              <a:t>Восстание началось в</a:t>
            </a:r>
            <a:r>
              <a:rPr lang="ru-RU" altLang="ru-RU" sz="2800" b="1" dirty="0">
                <a:latin typeface="Times New Roman" panose="02020603050405020304" pitchFamily="18" charset="0"/>
              </a:rPr>
              <a:t> октябре 1707 г. </a:t>
            </a:r>
            <a:r>
              <a:rPr lang="ru-RU" altLang="ru-RU" sz="2400" dirty="0">
                <a:latin typeface="Times New Roman" panose="02020603050405020304" pitchFamily="18" charset="0"/>
              </a:rPr>
              <a:t>Восставшие рассылали «прелестные грамоты», призывая людей к восстанию.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4000" dirty="0"/>
          </a:p>
        </p:txBody>
      </p:sp>
      <p:pic>
        <p:nvPicPr>
          <p:cNvPr id="77828" name="Picture 4" descr="BE5D7F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8958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011863" y="170021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580063" y="155733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264798" y="319936"/>
            <a:ext cx="3600450" cy="754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</a:rPr>
              <a:t>Восстание охватило значительные территории – Украина, Тамбовский, Воронежский, Борисоглебский уезды.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</a:rPr>
              <a:t>В апреле 1708 г. </a:t>
            </a:r>
            <a:r>
              <a:rPr lang="ru-RU" altLang="ru-RU" sz="2400" dirty="0">
                <a:latin typeface="Times New Roman" panose="02020603050405020304" pitchFamily="18" charset="0"/>
              </a:rPr>
              <a:t> Булавина избирают атаманом «</a:t>
            </a:r>
            <a:r>
              <a:rPr lang="ru-RU" altLang="ru-RU" sz="2400" dirty="0" err="1">
                <a:latin typeface="Times New Roman" panose="02020603050405020304" pitchFamily="18" charset="0"/>
              </a:rPr>
              <a:t>всевеликого</a:t>
            </a:r>
            <a:r>
              <a:rPr lang="ru-RU" altLang="ru-RU" sz="2400" dirty="0">
                <a:latin typeface="Times New Roman" panose="02020603050405020304" pitchFamily="18" charset="0"/>
              </a:rPr>
              <a:t>» войска Донского. Силы восставших разделились. Булавин потерпел неудачу под Азовом. Возвращение в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Черкасск</a:t>
            </a:r>
            <a:r>
              <a:rPr lang="ru-RU" altLang="ru-RU" sz="2400" dirty="0">
                <a:latin typeface="Times New Roman" panose="02020603050405020304" pitchFamily="18" charset="0"/>
              </a:rPr>
              <a:t>, где он попал под заговор среди знатных казаков и был убит  </a:t>
            </a:r>
            <a:r>
              <a:rPr lang="ru-RU" altLang="ru-RU" sz="2800" b="1" dirty="0">
                <a:latin typeface="Times New Roman" panose="02020603050405020304" pitchFamily="18" charset="0"/>
              </a:rPr>
              <a:t>7 июля 1708 г</a:t>
            </a:r>
            <a:r>
              <a:rPr lang="ru-RU" altLang="ru-RU" sz="2400" b="1" dirty="0">
                <a:latin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4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7834" name="AutoShape 10"/>
          <p:cNvCxnSpPr>
            <a:cxnSpLocks noChangeShapeType="1"/>
            <a:stCxn id="77828" idx="2"/>
            <a:endCxn id="77828" idx="2"/>
          </p:cNvCxnSpPr>
          <p:nvPr/>
        </p:nvCxnSpPr>
        <p:spPr bwMode="auto">
          <a:xfrm>
            <a:off x="2627313" y="59499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35" name="AutoShape 11"/>
          <p:cNvSpPr>
            <a:spLocks noChangeArrowheads="1"/>
          </p:cNvSpPr>
          <p:nvPr/>
        </p:nvSpPr>
        <p:spPr bwMode="auto">
          <a:xfrm rot="10800000">
            <a:off x="1763713" y="4724400"/>
            <a:ext cx="1152525" cy="36195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 rot="-3176831">
            <a:off x="1476375" y="4292600"/>
            <a:ext cx="863600" cy="431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 rot="-1593903">
            <a:off x="2085975" y="3724275"/>
            <a:ext cx="1081088" cy="28892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AutoShape 14"/>
          <p:cNvSpPr>
            <a:spLocks noChangeArrowheads="1"/>
          </p:cNvSpPr>
          <p:nvPr/>
        </p:nvSpPr>
        <p:spPr bwMode="auto">
          <a:xfrm rot="1472194">
            <a:off x="2736850" y="3709988"/>
            <a:ext cx="503238" cy="1512887"/>
          </a:xfrm>
          <a:custGeom>
            <a:avLst/>
            <a:gdLst>
              <a:gd name="G0" fmla="+- 0 0 0"/>
              <a:gd name="G1" fmla="+- -5994941 0 0"/>
              <a:gd name="G2" fmla="+- 0 0 -599494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99494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94941"/>
              <a:gd name="G36" fmla="sin G34 -5994941"/>
              <a:gd name="G37" fmla="+/ -599494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337 w 21600"/>
              <a:gd name="T5" fmla="*/ 3065 h 21600"/>
              <a:gd name="T6" fmla="*/ 10591 w 21600"/>
              <a:gd name="T7" fmla="*/ 2702 h 21600"/>
              <a:gd name="T8" fmla="*/ 14568 w 21600"/>
              <a:gd name="T9" fmla="*/ 6932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53" y="5399"/>
                  <a:pt x="10707" y="5400"/>
                  <a:pt x="10660" y="5401"/>
                </a:cubicBezTo>
                <a:lnTo>
                  <a:pt x="10521" y="3"/>
                </a:lnTo>
                <a:cubicBezTo>
                  <a:pt x="10614" y="1"/>
                  <a:pt x="1070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35" grpId="0" animBg="1"/>
      <p:bldP spid="77836" grpId="0" animBg="1"/>
      <p:bldP spid="77837" grpId="0" animBg="1"/>
      <p:bldP spid="778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Baskerville Old Face" panose="02020602080505020303" pitchFamily="18" charset="0"/>
              </a:rPr>
              <a:t>1705-11 гг. - Башкирское восстание</a:t>
            </a:r>
            <a:endParaRPr lang="ru-RU" altLang="ru-RU" dirty="0"/>
          </a:p>
        </p:txBody>
      </p:sp>
      <p:pic>
        <p:nvPicPr>
          <p:cNvPr id="81925" name="Picture 5" descr="696FA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" r="1961"/>
          <a:stretch>
            <a:fillRect/>
          </a:stretch>
        </p:blipFill>
        <p:spPr bwMode="auto">
          <a:xfrm>
            <a:off x="4787900" y="1496399"/>
            <a:ext cx="39687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787900" y="616585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/>
              <a:t>Башкир</a:t>
            </a:r>
            <a:r>
              <a:rPr lang="ru-RU" altLang="ru-RU"/>
              <a:t>. Гравюра.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367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95288" y="1341438"/>
            <a:ext cx="3889375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latin typeface="Times New Roman" panose="02020603050405020304" pitchFamily="18" charset="0"/>
              </a:rPr>
              <a:t>Царские чиновники прибыли в Уфу для сбора налогов и призыва службы в армии.  Новые статьи налогов ущемляли национальное достоинство башкир. </a:t>
            </a:r>
          </a:p>
          <a:p>
            <a:pPr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1705-1711 гг.</a:t>
            </a:r>
            <a:r>
              <a:rPr lang="ru-RU" altLang="ru-RU" sz="2000" dirty="0">
                <a:latin typeface="Times New Roman" panose="02020603050405020304" pitchFamily="18" charset="0"/>
              </a:rPr>
              <a:t> – восстание в Башкирии. Возглавили восстание башкирская родовая знать и мусульманское духовенство. Восстание носило национальный характер. Попытка перейти в подданство в Крымское ханство и Османскую империю.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622114" y="125413"/>
            <a:ext cx="8229600" cy="1143000"/>
          </a:xfrm>
        </p:spPr>
        <p:txBody>
          <a:bodyPr/>
          <a:lstStyle/>
          <a:p>
            <a:r>
              <a:rPr lang="ru-RU" altLang="ru-RU" dirty="0" smtClean="0">
                <a:latin typeface="Baskerville Old Face" panose="02020602080505020303" pitchFamily="18" charset="0"/>
              </a:rPr>
              <a:t>Выступления работных людей</a:t>
            </a:r>
            <a:endParaRPr lang="ru-RU" altLang="ru-RU" dirty="0"/>
          </a:p>
        </p:txBody>
      </p:sp>
      <p:pic>
        <p:nvPicPr>
          <p:cNvPr id="83973" name="Picture 5" descr="5F34F5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0045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356100" y="1484313"/>
            <a:ext cx="446405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latin typeface="Times New Roman" panose="02020603050405020304" pitchFamily="18" charset="0"/>
              </a:rPr>
              <a:t>Рост мануфактур привел к увеличению числа работных людей. Условия труда были тяжелыми. Работные люди протестовали против таких условий работы. 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latin typeface="Times New Roman" panose="02020603050405020304" pitchFamily="18" charset="0"/>
              </a:rPr>
              <a:t>Самыми массовыми были волнения на уральских заводах. Наиболее распространенной формой  протестов были побеги. Беглые не могли вернуться домой – там их ждала расправа. Поэтому многие из них скрывались в низовьях Волги и Дона, другие скрывались у башкир.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latin typeface="Baskerville Old Face" panose="02020602080505020303" pitchFamily="18" charset="0"/>
              </a:rPr>
              <a:t>Значение народных выступлений</a:t>
            </a:r>
            <a:endParaRPr lang="ru-RU" altLang="ru-RU" sz="3600" dirty="0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7777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68313" y="1341438"/>
            <a:ext cx="8351837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dirty="0">
                <a:latin typeface="Times New Roman" panose="02020603050405020304" pitchFamily="18" charset="0"/>
              </a:rPr>
              <a:t>1. Казачьи выступления отсрочили отмену казачьей автономии.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latin typeface="Times New Roman" panose="02020603050405020304" pitchFamily="18" charset="0"/>
              </a:rPr>
              <a:t>2. Власти проводили более гибкую политику по розыску беглых крестьян, не усиливали пошлины и отработки.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latin typeface="Times New Roman" panose="02020603050405020304" pitchFamily="18" charset="0"/>
              </a:rPr>
              <a:t>3. Заставило правительство считаться с национальными традициями и обычаями народов России.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latin typeface="Times New Roman" panose="02020603050405020304" pitchFamily="18" charset="0"/>
              </a:rPr>
              <a:t>4. Установление новых, более справедливых норм оплаты труда и условий содержания работных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Домашнее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129</TotalTime>
  <Words>382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 Unicode MS</vt:lpstr>
      <vt:lpstr>Arial</vt:lpstr>
      <vt:lpstr>Baskerville Old Face</vt:lpstr>
      <vt:lpstr>Calibri</vt:lpstr>
      <vt:lpstr>Monotype Corsiva</vt:lpstr>
      <vt:lpstr>Tahoma</vt:lpstr>
      <vt:lpstr>Times New Roman</vt:lpstr>
      <vt:lpstr>Wingdings</vt:lpstr>
      <vt:lpstr>Разрез</vt:lpstr>
      <vt:lpstr>Презентация PowerPoint</vt:lpstr>
      <vt:lpstr>Причины народных восстаний: </vt:lpstr>
      <vt:lpstr>1705-06 гг. - Астраханское восстание</vt:lpstr>
      <vt:lpstr>1707-09гг. - Восстание Кондратия Булавина</vt:lpstr>
      <vt:lpstr>Презентация PowerPoint</vt:lpstr>
      <vt:lpstr>1705-11 гг. - Башкирское восстание</vt:lpstr>
      <vt:lpstr>Выступления работных людей</vt:lpstr>
      <vt:lpstr>Значение народных выступлений</vt:lpstr>
      <vt:lpstr>Домашнее задание: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 Хапчук</cp:lastModifiedBy>
  <cp:revision>8</cp:revision>
  <dcterms:created xsi:type="dcterms:W3CDTF">2008-11-13T17:52:59Z</dcterms:created>
  <dcterms:modified xsi:type="dcterms:W3CDTF">2015-09-05T13:45:36Z</dcterms:modified>
</cp:coreProperties>
</file>